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60" r:id="rId7"/>
    <p:sldId id="259" r:id="rId8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9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3ACA-336E-4239-B898-02CB7E654EB8}" type="datetimeFigureOut">
              <a:rPr lang="de-CH" smtClean="0"/>
              <a:t>26.07.2017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4781-850B-44ED-BB17-19530834EF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367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3ACA-336E-4239-B898-02CB7E654EB8}" type="datetimeFigureOut">
              <a:rPr lang="de-CH" smtClean="0"/>
              <a:t>26.07.2017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4781-850B-44ED-BB17-19530834EF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18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3ACA-336E-4239-B898-02CB7E654EB8}" type="datetimeFigureOut">
              <a:rPr lang="de-CH" smtClean="0"/>
              <a:t>26.07.2017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4781-850B-44ED-BB17-19530834EF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21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3ACA-336E-4239-B898-02CB7E654EB8}" type="datetimeFigureOut">
              <a:rPr lang="de-CH" smtClean="0"/>
              <a:t>26.07.2017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4781-850B-44ED-BB17-19530834EF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9020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3ACA-336E-4239-B898-02CB7E654EB8}" type="datetimeFigureOut">
              <a:rPr lang="de-CH" smtClean="0"/>
              <a:t>26.07.2017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4781-850B-44ED-BB17-19530834EF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0908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3ACA-336E-4239-B898-02CB7E654EB8}" type="datetimeFigureOut">
              <a:rPr lang="de-CH" smtClean="0"/>
              <a:t>26.07.2017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4781-850B-44ED-BB17-19530834EF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17910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3ACA-336E-4239-B898-02CB7E654EB8}" type="datetimeFigureOut">
              <a:rPr lang="de-CH" smtClean="0"/>
              <a:t>26.07.2017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4781-850B-44ED-BB17-19530834EF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505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3ACA-336E-4239-B898-02CB7E654EB8}" type="datetimeFigureOut">
              <a:rPr lang="de-CH" smtClean="0"/>
              <a:t>26.07.2017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4781-850B-44ED-BB17-19530834EF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4181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3ACA-336E-4239-B898-02CB7E654EB8}" type="datetimeFigureOut">
              <a:rPr lang="de-CH" smtClean="0"/>
              <a:t>26.07.2017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4781-850B-44ED-BB17-19530834EF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7144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3ACA-336E-4239-B898-02CB7E654EB8}" type="datetimeFigureOut">
              <a:rPr lang="de-CH" smtClean="0"/>
              <a:t>26.07.2017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4781-850B-44ED-BB17-19530834EF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3497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33ACA-336E-4239-B898-02CB7E654EB8}" type="datetimeFigureOut">
              <a:rPr lang="de-CH" smtClean="0"/>
              <a:t>26.07.2017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B4781-850B-44ED-BB17-19530834EF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5926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33ACA-336E-4239-B898-02CB7E654EB8}" type="datetimeFigureOut">
              <a:rPr lang="de-CH" smtClean="0"/>
              <a:t>26.07.2017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B4781-850B-44ED-BB17-19530834EF3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5687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h/url?sa=i&amp;rct=j&amp;q=&amp;esrc=s&amp;source=images&amp;cd=&amp;cad=rja&amp;uact=8&amp;ved=0ahUKEwjj14K6-5fVAhXESRoKHURYD94QjRwIBw&amp;url=http://www.underconsideration.com/brandnew/archives/new_logo_and_identity_for_rotary_by_siegelgale.php&amp;psig=AFQjCNEetXmRsiDu9bDHrcnkYjdMm7hfaA&amp;ust=150064365381402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h/url?sa=i&amp;rct=j&amp;q=&amp;esrc=s&amp;source=images&amp;cd=&amp;cad=rja&amp;uact=8&amp;ved=0ahUKEwjj14K6-5fVAhXESRoKHURYD94QjRwIBw&amp;url=http://www.underconsideration.com/brandnew/archives/new_logo_and_identity_for_rotary_by_siegelgale.php&amp;psig=AFQjCNEetXmRsiDu9bDHrcnkYjdMm7hfaA&amp;ust=1500643653814027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h/url?sa=i&amp;rct=j&amp;q=&amp;esrc=s&amp;source=images&amp;cd=&amp;cad=rja&amp;uact=8&amp;ved=0ahUKEwjj14K6-5fVAhXESRoKHURYD94QjRwIBw&amp;url=http://www.underconsideration.com/brandnew/archives/new_logo_and_identity_for_rotary_by_siegelgale.php&amp;psig=AFQjCNEetXmRsiDu9bDHrcnkYjdMm7hfaA&amp;ust=1500643653814027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h/url?sa=i&amp;rct=j&amp;q=&amp;esrc=s&amp;source=images&amp;cd=&amp;cad=rja&amp;uact=8&amp;ved=0ahUKEwjj14K6-5fVAhXESRoKHURYD94QjRwIBw&amp;url=http://www.underconsideration.com/brandnew/archives/new_logo_and_identity_for_rotary_by_siegelgale.php&amp;psig=AFQjCNEetXmRsiDu9bDHrcnkYjdMm7hfaA&amp;ust=1500643653814027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h/url?sa=i&amp;rct=j&amp;q=&amp;esrc=s&amp;source=images&amp;cd=&amp;cad=rja&amp;uact=8&amp;ved=0ahUKEwjj14K6-5fVAhXESRoKHURYD94QjRwIBw&amp;url=http://www.underconsideration.com/brandnew/archives/new_logo_and_identity_for_rotary_by_siegelgale.php&amp;psig=AFQjCNEetXmRsiDu9bDHrcnkYjdMm7hfaA&amp;ust=150064365381402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h/url?sa=i&amp;rct=j&amp;q=&amp;esrc=s&amp;source=images&amp;cd=&amp;cad=rja&amp;uact=8&amp;ved=0ahUKEwjj14K6-5fVAhXESRoKHURYD94QjRwIBw&amp;url=http://www.underconsideration.com/brandnew/archives/new_logo_and_identity_for_rotary_by_siegelgale.php&amp;psig=AFQjCNEetXmRsiDu9bDHrcnkYjdMm7hfaA&amp;ust=1500643653814027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ch/url?sa=i&amp;rct=j&amp;q=&amp;esrc=s&amp;source=images&amp;cd=&amp;cad=rja&amp;uact=8&amp;ved=0ahUKEwjj14K6-5fVAhXESRoKHURYD94QjRwIBw&amp;url=http://www.underconsideration.com/brandnew/archives/new_logo_and_identity_for_rotary_by_siegelgale.php&amp;psig=AFQjCNEetXmRsiDu9bDHrcnkYjdMm7hfaA&amp;ust=150064365381402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6081" y="1052736"/>
            <a:ext cx="7772400" cy="257212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de-C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40 Jahre</a:t>
            </a:r>
            <a:r>
              <a:rPr lang="de-CH" dirty="0" smtClean="0">
                <a:latin typeface="Bookman Old Style" panose="02050604050505020204" pitchFamily="18" charset="0"/>
              </a:rPr>
              <a:t/>
            </a:r>
            <a:br>
              <a:rPr lang="de-CH" dirty="0" smtClean="0">
                <a:latin typeface="Bookman Old Style" panose="02050604050505020204" pitchFamily="18" charset="0"/>
              </a:rPr>
            </a:br>
            <a:r>
              <a:rPr lang="de-CH" dirty="0" smtClean="0">
                <a:latin typeface="Bookman Old Style" panose="02050604050505020204" pitchFamily="18" charset="0"/>
              </a:rPr>
              <a:t>Susanne Rathgeb</a:t>
            </a:r>
            <a:br>
              <a:rPr lang="de-CH" dirty="0" smtClean="0">
                <a:latin typeface="Bookman Old Style" panose="02050604050505020204" pitchFamily="18" charset="0"/>
              </a:rPr>
            </a:br>
            <a:r>
              <a:rPr lang="de-CH" dirty="0" smtClean="0">
                <a:latin typeface="Bookman Old Style" panose="02050604050505020204" pitchFamily="18" charset="0"/>
              </a:rPr>
              <a:t>Andreas Weber</a:t>
            </a:r>
            <a:br>
              <a:rPr lang="de-CH" dirty="0" smtClean="0">
                <a:latin typeface="Bookman Old Style" panose="02050604050505020204" pitchFamily="18" charset="0"/>
              </a:rPr>
            </a:br>
            <a:r>
              <a:rPr lang="de-CH" dirty="0" smtClean="0">
                <a:latin typeface="Bookman Old Style" panose="02050604050505020204" pitchFamily="18" charset="0"/>
              </a:rPr>
              <a:t>Beat Franz</a:t>
            </a:r>
            <a:endParaRPr lang="de-CH" dirty="0">
              <a:latin typeface="Bookman Old Style" panose="02050604050505020204" pitchFamily="18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43608" y="3933056"/>
            <a:ext cx="7404287" cy="80021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CH" b="1" dirty="0">
                <a:latin typeface="Bookman Old Style" panose="02050604050505020204" pitchFamily="18" charset="0"/>
              </a:rPr>
              <a:t>Geburtstagslunch </a:t>
            </a:r>
            <a:r>
              <a:rPr lang="de-CH" b="1" dirty="0" smtClean="0">
                <a:latin typeface="Bookman Old Style" panose="02050604050505020204" pitchFamily="18" charset="0"/>
              </a:rPr>
              <a:t>Dienstag, 19</a:t>
            </a:r>
            <a:r>
              <a:rPr lang="de-CH" b="1" dirty="0">
                <a:latin typeface="Bookman Old Style" panose="02050604050505020204" pitchFamily="18" charset="0"/>
              </a:rPr>
              <a:t>. Sept. 2017, 12 </a:t>
            </a:r>
            <a:r>
              <a:rPr lang="de-CH" b="1" dirty="0" smtClean="0">
                <a:latin typeface="Bookman Old Style" panose="02050604050505020204" pitchFamily="18" charset="0"/>
              </a:rPr>
              <a:t>Uhr</a:t>
            </a:r>
          </a:p>
          <a:p>
            <a:r>
              <a:rPr lang="de-CH" b="1" dirty="0" smtClean="0">
                <a:latin typeface="Bookman Old Style" panose="02050604050505020204" pitchFamily="18" charset="0"/>
              </a:rPr>
              <a:t>Restaurant </a:t>
            </a:r>
            <a:r>
              <a:rPr lang="de-CH" b="1" dirty="0" err="1" smtClean="0">
                <a:latin typeface="Bookman Old Style" panose="02050604050505020204" pitchFamily="18" charset="0"/>
              </a:rPr>
              <a:t>Meier’s</a:t>
            </a:r>
            <a:r>
              <a:rPr lang="de-CH" b="1" dirty="0" smtClean="0">
                <a:latin typeface="Bookman Old Style" panose="02050604050505020204" pitchFamily="18" charset="0"/>
              </a:rPr>
              <a:t> </a:t>
            </a:r>
            <a:r>
              <a:rPr lang="de-CH" b="1" dirty="0" err="1" smtClean="0">
                <a:latin typeface="Bookman Old Style" panose="02050604050505020204" pitchFamily="18" charset="0"/>
              </a:rPr>
              <a:t>Come</a:t>
            </a:r>
            <a:r>
              <a:rPr lang="de-CH" b="1" dirty="0" smtClean="0">
                <a:latin typeface="Bookman Old Style" panose="02050604050505020204" pitchFamily="18" charset="0"/>
              </a:rPr>
              <a:t> Inn, Bülach</a:t>
            </a:r>
            <a:endParaRPr lang="de-CH" dirty="0">
              <a:latin typeface="Bookman Old Style" panose="020506040505050202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619672" y="5013876"/>
            <a:ext cx="1582484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CH" dirty="0" smtClean="0">
                <a:latin typeface="Bookman Old Style" panose="02050604050505020204" pitchFamily="18" charset="0"/>
              </a:rPr>
              <a:t>40 Personen</a:t>
            </a:r>
            <a:endParaRPr lang="de-CH" dirty="0">
              <a:latin typeface="Bookman Old Style" panose="020506040505050202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761997" y="5011007"/>
            <a:ext cx="1840568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CH" dirty="0" smtClean="0">
                <a:latin typeface="Bookman Old Style" panose="02050604050505020204" pitchFamily="18" charset="0"/>
              </a:rPr>
              <a:t>Lunch 40 CHF</a:t>
            </a:r>
            <a:endParaRPr lang="de-CH" dirty="0">
              <a:latin typeface="Bookman Old Style" panose="02050604050505020204" pitchFamily="18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084168" y="5011007"/>
            <a:ext cx="1962397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CH" dirty="0" err="1" smtClean="0">
                <a:latin typeface="Bookman Old Style" panose="02050604050505020204" pitchFamily="18" charset="0"/>
              </a:rPr>
              <a:t>Charity</a:t>
            </a:r>
            <a:r>
              <a:rPr lang="de-CH" dirty="0" smtClean="0">
                <a:latin typeface="Bookman Old Style" panose="02050604050505020204" pitchFamily="18" charset="0"/>
              </a:rPr>
              <a:t> 40 CHF</a:t>
            </a:r>
            <a:endParaRPr lang="de-CH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Bildergebnis für rotary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80" y="260648"/>
            <a:ext cx="1634009" cy="6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0. Geburtst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8822">
            <a:off x="505914" y="556605"/>
            <a:ext cx="19050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382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83568" y="476672"/>
            <a:ext cx="1962397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CH" dirty="0" err="1" smtClean="0">
                <a:latin typeface="Bookman Old Style" panose="02050604050505020204" pitchFamily="18" charset="0"/>
              </a:rPr>
              <a:t>Charity</a:t>
            </a:r>
            <a:r>
              <a:rPr lang="de-CH" dirty="0" smtClean="0">
                <a:latin typeface="Bookman Old Style" panose="02050604050505020204" pitchFamily="18" charset="0"/>
              </a:rPr>
              <a:t> 40 CHF</a:t>
            </a:r>
            <a:endParaRPr lang="de-CH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Bildergebnis für rotary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80" y="260648"/>
            <a:ext cx="1634009" cy="6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640960" cy="489654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CH" sz="11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/>
            </a:r>
            <a:br>
              <a:rPr lang="de-CH" sz="11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de-CH" sz="36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Thailan</a:t>
            </a:r>
            <a:r>
              <a:rPr lang="de-CH" sz="3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d</a:t>
            </a:r>
            <a:r>
              <a:rPr lang="de-CH" sz="2000" dirty="0">
                <a:latin typeface="Bookman Old Style" panose="02050604050505020204" pitchFamily="18" charset="0"/>
                <a:sym typeface="Wingdings" panose="05000000000000000000" pitchFamily="2" charset="2"/>
              </a:rPr>
              <a:t/>
            </a:r>
            <a:br>
              <a:rPr lang="de-CH" sz="2000" dirty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de-CH" sz="20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Radio S</a:t>
            </a:r>
            <a:r>
              <a:rPr lang="de-CH" sz="2000" dirty="0" smtClean="0">
                <a:latin typeface="Bookman Old Style" panose="02050604050505020204" pitchFamily="18" charset="0"/>
              </a:rPr>
              <a:t>RF-Südostasien-Korrespondentin </a:t>
            </a:r>
            <a:br>
              <a:rPr lang="de-CH" sz="2000" dirty="0" smtClean="0">
                <a:latin typeface="Bookman Old Style" panose="02050604050505020204" pitchFamily="18" charset="0"/>
              </a:rPr>
            </a:br>
            <a:r>
              <a:rPr lang="de-CH" sz="2000" u="sng" dirty="0" smtClean="0">
                <a:latin typeface="Bookman Old Style" panose="02050604050505020204" pitchFamily="18" charset="0"/>
              </a:rPr>
              <a:t>Karin Wenger (Schwägerin von Beat Franz)</a:t>
            </a:r>
            <a:br>
              <a:rPr lang="de-CH" sz="2000" u="sng" dirty="0" smtClean="0">
                <a:latin typeface="Bookman Old Style" panose="02050604050505020204" pitchFamily="18" charset="0"/>
              </a:rPr>
            </a:br>
            <a:r>
              <a:rPr lang="de-CH" sz="2000" dirty="0" smtClean="0">
                <a:latin typeface="Bookman Old Style" panose="02050604050505020204" pitchFamily="18" charset="0"/>
              </a:rPr>
              <a:t>berichtete im Radio über</a:t>
            </a:r>
            <a:br>
              <a:rPr lang="de-CH" sz="2000" dirty="0" smtClean="0">
                <a:latin typeface="Bookman Old Style" panose="02050604050505020204" pitchFamily="18" charset="0"/>
              </a:rPr>
            </a:br>
            <a:r>
              <a:rPr lang="de-CH" sz="2000" dirty="0" smtClean="0">
                <a:latin typeface="Bookman Old Style" panose="02050604050505020204" pitchFamily="18" charset="0"/>
              </a:rPr>
              <a:t>Staatenlose in Thailand – Besuch im Kinderheim House </a:t>
            </a:r>
            <a:r>
              <a:rPr lang="de-CH" sz="2000" dirty="0" err="1" smtClean="0">
                <a:latin typeface="Bookman Old Style" panose="02050604050505020204" pitchFamily="18" charset="0"/>
              </a:rPr>
              <a:t>of</a:t>
            </a:r>
            <a:r>
              <a:rPr lang="de-CH" sz="2000" dirty="0" smtClean="0">
                <a:latin typeface="Bookman Old Style" panose="02050604050505020204" pitchFamily="18" charset="0"/>
              </a:rPr>
              <a:t> Grace.</a:t>
            </a:r>
            <a:br>
              <a:rPr lang="de-CH" sz="2000" dirty="0" smtClean="0">
                <a:latin typeface="Bookman Old Style" panose="02050604050505020204" pitchFamily="18" charset="0"/>
              </a:rPr>
            </a:br>
            <a:r>
              <a:rPr lang="de-CH" sz="2000" dirty="0">
                <a:latin typeface="Bookman Old Style" panose="02050604050505020204" pitchFamily="18" charset="0"/>
              </a:rPr>
              <a:t/>
            </a:r>
            <a:br>
              <a:rPr lang="de-CH" sz="2000" dirty="0">
                <a:latin typeface="Bookman Old Style" panose="02050604050505020204" pitchFamily="18" charset="0"/>
              </a:rPr>
            </a:br>
            <a:r>
              <a:rPr lang="de-CH" sz="2000" dirty="0" smtClean="0">
                <a:latin typeface="Bookman Old Style" panose="02050604050505020204" pitchFamily="18" charset="0"/>
              </a:rPr>
              <a:t/>
            </a:r>
            <a:br>
              <a:rPr lang="de-CH" sz="2000" dirty="0" smtClean="0">
                <a:latin typeface="Bookman Old Style" panose="02050604050505020204" pitchFamily="18" charset="0"/>
              </a:rPr>
            </a:br>
            <a:r>
              <a:rPr lang="de-CH" sz="2000" dirty="0" smtClean="0">
                <a:latin typeface="Bookman Old Style" panose="02050604050505020204" pitchFamily="18" charset="0"/>
              </a:rPr>
              <a:t>Dabei lernte sie </a:t>
            </a:r>
            <a:r>
              <a:rPr lang="de-CH" sz="2000" b="1" dirty="0" err="1" smtClean="0">
                <a:latin typeface="Bookman Old Style" panose="02050604050505020204" pitchFamily="18" charset="0"/>
              </a:rPr>
              <a:t>Tä</a:t>
            </a:r>
            <a:r>
              <a:rPr lang="de-CH" sz="2000" dirty="0" smtClean="0">
                <a:latin typeface="Bookman Old Style" panose="02050604050505020204" pitchFamily="18" charset="0"/>
              </a:rPr>
              <a:t> kennen, ein 16-jähriger Junge, </a:t>
            </a:r>
            <a:br>
              <a:rPr lang="de-CH" sz="2000" dirty="0" smtClean="0">
                <a:latin typeface="Bookman Old Style" panose="02050604050505020204" pitchFamily="18" charset="0"/>
              </a:rPr>
            </a:br>
            <a:r>
              <a:rPr lang="de-CH" sz="2000" dirty="0" smtClean="0">
                <a:latin typeface="Bookman Old Style" panose="02050604050505020204" pitchFamily="18" charset="0"/>
              </a:rPr>
              <a:t>welcher HIV-</a:t>
            </a:r>
            <a:r>
              <a:rPr lang="de-CH" sz="2000" dirty="0" err="1" smtClean="0">
                <a:latin typeface="Bookman Old Style" panose="02050604050505020204" pitchFamily="18" charset="0"/>
              </a:rPr>
              <a:t>infisziert</a:t>
            </a:r>
            <a:r>
              <a:rPr lang="de-CH" sz="2000" dirty="0" smtClean="0">
                <a:latin typeface="Bookman Old Style" panose="02050604050505020204" pitchFamily="18" charset="0"/>
              </a:rPr>
              <a:t> ist und </a:t>
            </a:r>
            <a:br>
              <a:rPr lang="de-CH" sz="2000" dirty="0" smtClean="0">
                <a:latin typeface="Bookman Old Style" panose="02050604050505020204" pitchFamily="18" charset="0"/>
              </a:rPr>
            </a:br>
            <a:r>
              <a:rPr lang="de-CH" sz="2000" dirty="0" smtClean="0">
                <a:latin typeface="Bookman Old Style" panose="02050604050505020204" pitchFamily="18" charset="0"/>
              </a:rPr>
              <a:t>vor zwei Jahren darum auch noch erblindete.</a:t>
            </a:r>
            <a:br>
              <a:rPr lang="de-CH" sz="2000" dirty="0" smtClean="0">
                <a:latin typeface="Bookman Old Style" panose="02050604050505020204" pitchFamily="18" charset="0"/>
              </a:rPr>
            </a:br>
            <a:r>
              <a:rPr lang="de-CH" sz="1050" dirty="0">
                <a:latin typeface="Bookman Old Style" panose="02050604050505020204" pitchFamily="18" charset="0"/>
                <a:sym typeface="Wingdings" panose="05000000000000000000" pitchFamily="2" charset="2"/>
              </a:rPr>
              <a:t/>
            </a:r>
            <a:br>
              <a:rPr lang="de-CH" sz="1050" dirty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de-CH" sz="1050" dirty="0" smtClean="0">
                <a:latin typeface="Bookman Old Style" panose="02050604050505020204" pitchFamily="18" charset="0"/>
              </a:rPr>
              <a:t/>
            </a:r>
            <a:br>
              <a:rPr lang="de-CH" sz="1050" dirty="0" smtClean="0">
                <a:latin typeface="Bookman Old Style" panose="02050604050505020204" pitchFamily="18" charset="0"/>
              </a:rPr>
            </a:br>
            <a:r>
              <a:rPr lang="de-CH" sz="1100" dirty="0">
                <a:latin typeface="Bookman Old Style" panose="02050604050505020204" pitchFamily="18" charset="0"/>
              </a:rPr>
              <a:t/>
            </a:r>
            <a:br>
              <a:rPr lang="de-CH" sz="1100" dirty="0">
                <a:latin typeface="Bookman Old Style" panose="02050604050505020204" pitchFamily="18" charset="0"/>
              </a:rPr>
            </a:br>
            <a:r>
              <a:rPr lang="de-CH" sz="1100" dirty="0">
                <a:latin typeface="Bookman Old Style" panose="02050604050505020204" pitchFamily="18" charset="0"/>
              </a:rPr>
              <a:t/>
            </a:r>
            <a:br>
              <a:rPr lang="de-CH" sz="1100" dirty="0">
                <a:latin typeface="Bookman Old Style" panose="02050604050505020204" pitchFamily="18" charset="0"/>
              </a:rPr>
            </a:br>
            <a:endParaRPr lang="de-CH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83568" y="476672"/>
            <a:ext cx="1962397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CH" dirty="0" err="1" smtClean="0">
                <a:latin typeface="Bookman Old Style" panose="02050604050505020204" pitchFamily="18" charset="0"/>
              </a:rPr>
              <a:t>Charity</a:t>
            </a:r>
            <a:r>
              <a:rPr lang="de-CH" dirty="0" smtClean="0">
                <a:latin typeface="Bookman Old Style" panose="02050604050505020204" pitchFamily="18" charset="0"/>
              </a:rPr>
              <a:t> 40 CHF</a:t>
            </a:r>
            <a:endParaRPr lang="de-CH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Bildergebnis für rotary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80" y="260648"/>
            <a:ext cx="1634009" cy="6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640960" cy="5328592"/>
          </a:xfrm>
        </p:spPr>
        <p:txBody>
          <a:bodyPr>
            <a:normAutofit fontScale="90000"/>
          </a:bodyPr>
          <a:lstStyle/>
          <a:p>
            <a:pPr algn="l">
              <a:lnSpc>
                <a:spcPct val="200000"/>
              </a:lnSpc>
              <a:spcAft>
                <a:spcPts val="1200"/>
              </a:spcAft>
            </a:pPr>
            <a:r>
              <a:rPr lang="de-CH" sz="11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/>
            </a:r>
            <a:br>
              <a:rPr lang="de-CH" sz="11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de-CH" sz="12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/>
            </a:r>
            <a:br>
              <a:rPr lang="de-CH" sz="1200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Das Waisenhaus existiert seit 20 Jahren (gegründet von einem Priester, da Eltern solche Kinder aussetzen)</a:t>
            </a:r>
            <a:b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Heute sind es 48 Kinder in diesem bescheidenen Haus.</a:t>
            </a:r>
            <a:b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Es sei wie eine grosse Familie, in der auch die Kinder sich untereinander als Geschwister verstehen und helfen</a:t>
            </a:r>
            <a:r>
              <a:rPr lang="de-CH" sz="1200" b="1" dirty="0">
                <a:latin typeface="Bookman Old Style" panose="02050604050505020204" pitchFamily="18" charset="0"/>
                <a:sym typeface="Wingdings" panose="05000000000000000000" pitchFamily="2" charset="2"/>
              </a:rPr>
              <a:t/>
            </a:r>
            <a:br>
              <a:rPr lang="de-CH" sz="1200" b="1" dirty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de-CH" sz="1200" b="1" dirty="0"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Als Karin ihn besuchte, sass </a:t>
            </a:r>
            <a:r>
              <a:rPr lang="de-CH" sz="1200" b="1" dirty="0" err="1" smtClean="0">
                <a:latin typeface="Bookman Old Style" panose="02050604050505020204" pitchFamily="18" charset="0"/>
                <a:sym typeface="Wingdings" panose="05000000000000000000" pitchFamily="2" charset="2"/>
              </a:rPr>
              <a:t>Tä</a:t>
            </a: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 in einer Ecke und war sehr betrübt.</a:t>
            </a:r>
            <a:b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Er spiele am Wochenende gerne Schlagzeug, doch eigentlich würde er gerne in eine Blindenschule, um zu lernen.</a:t>
            </a:r>
            <a:b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Blindenschulen lehnen ihn jedoch wegen seiner Erkrankung ab.</a:t>
            </a:r>
            <a:b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Thomas Ruprecht, ein Schweizer mit einem Reisebüro in </a:t>
            </a:r>
            <a:r>
              <a:rPr lang="de-CH" sz="1200" b="1" dirty="0" err="1" smtClean="0">
                <a:latin typeface="Bookman Old Style" panose="02050604050505020204" pitchFamily="18" charset="0"/>
                <a:sym typeface="Wingdings" panose="05000000000000000000" pitchFamily="2" charset="2"/>
              </a:rPr>
              <a:t>Chanthaburi</a:t>
            </a: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, klärte mit Karin folgendes ab:</a:t>
            </a:r>
            <a:b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Engagement eines Privatlehrers für drei Tage/</a:t>
            </a:r>
            <a:r>
              <a:rPr lang="de-CH" sz="1200" b="1" dirty="0">
                <a:latin typeface="Bookman Old Style" panose="02050604050505020204" pitchFamily="18" charset="0"/>
                <a:sym typeface="Wingdings" panose="05000000000000000000" pitchFamily="2" charset="2"/>
              </a:rPr>
              <a:t>W</a:t>
            </a: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oche, über die nächsten 2 Jahre (1278 Unterrichtsstunden)</a:t>
            </a:r>
            <a:b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de-CH" sz="1200" b="1" dirty="0" err="1" smtClean="0">
                <a:latin typeface="Bookman Old Style" panose="02050604050505020204" pitchFamily="18" charset="0"/>
                <a:sym typeface="Wingdings" panose="05000000000000000000" pitchFamily="2" charset="2"/>
              </a:rPr>
              <a:t>Tä</a:t>
            </a: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 und ev. auch ein anderer Junge mit grossen Augenproblemen, könnten damit die 9. Klasse abschliessen.</a:t>
            </a:r>
            <a:b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de-CH" sz="1200" b="1" dirty="0" smtClean="0">
                <a:latin typeface="Bookman Old Style" panose="02050604050505020204" pitchFamily="18" charset="0"/>
              </a:rPr>
              <a:t>Es </a:t>
            </a:r>
            <a:r>
              <a:rPr lang="de-CH" sz="1200" b="1" dirty="0">
                <a:latin typeface="Bookman Old Style" panose="02050604050505020204" pitchFamily="18" charset="0"/>
              </a:rPr>
              <a:t>wären zwei Lehrkräfte, die sich das ganze teilen würden, oder auch zusammen die Kinder schulen würden. </a:t>
            </a:r>
            <a:r>
              <a:rPr lang="de-CH" sz="1200" b="1" dirty="0" smtClean="0">
                <a:latin typeface="Bookman Old Style" panose="02050604050505020204" pitchFamily="18" charset="0"/>
              </a:rPr>
              <a:t/>
            </a:r>
            <a:br>
              <a:rPr lang="de-CH" sz="1200" b="1" dirty="0" smtClean="0">
                <a:latin typeface="Bookman Old Style" panose="02050604050505020204" pitchFamily="18" charset="0"/>
              </a:rPr>
            </a:b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de-CH" sz="1200" b="1" dirty="0" smtClean="0">
                <a:latin typeface="Bookman Old Style" panose="02050604050505020204" pitchFamily="18" charset="0"/>
              </a:rPr>
              <a:t>Den Lohn für beide Lehrkräfte beträgt 15'000.00 THB/Monat. </a:t>
            </a:r>
            <a:br>
              <a:rPr lang="de-CH" sz="1200" b="1" dirty="0" smtClean="0">
                <a:latin typeface="Bookman Old Style" panose="02050604050505020204" pitchFamily="18" charset="0"/>
              </a:rPr>
            </a:b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</a:t>
            </a:r>
            <a:r>
              <a:rPr lang="de-CH" sz="1200" b="1" dirty="0" smtClean="0">
                <a:latin typeface="Bookman Old Style" panose="02050604050505020204" pitchFamily="18" charset="0"/>
              </a:rPr>
              <a:t>Dazu </a:t>
            </a:r>
            <a:r>
              <a:rPr lang="de-CH" sz="1200" b="1" dirty="0">
                <a:latin typeface="Bookman Old Style" panose="02050604050505020204" pitchFamily="18" charset="0"/>
              </a:rPr>
              <a:t>kommen noch Lehrmittel </a:t>
            </a:r>
            <a:r>
              <a:rPr lang="de-CH" sz="1200" b="1" dirty="0" smtClean="0">
                <a:latin typeface="Bookman Old Style" panose="02050604050505020204" pitchFamily="18" charset="0"/>
              </a:rPr>
              <a:t>von etwa </a:t>
            </a:r>
            <a:r>
              <a:rPr lang="de-CH" sz="1200" b="1" dirty="0">
                <a:latin typeface="Bookman Old Style" panose="02050604050505020204" pitchFamily="18" charset="0"/>
              </a:rPr>
              <a:t>1'500.00 bis 2'000.00 THB</a:t>
            </a:r>
            <a:r>
              <a:rPr lang="de-CH" sz="1200" b="1" dirty="0" smtClean="0">
                <a:latin typeface="Bookman Old Style" panose="02050604050505020204" pitchFamily="18" charset="0"/>
              </a:rPr>
              <a:t>.</a:t>
            </a:r>
            <a:br>
              <a:rPr lang="de-CH" sz="1200" b="1" dirty="0" smtClean="0">
                <a:latin typeface="Bookman Old Style" panose="02050604050505020204" pitchFamily="18" charset="0"/>
              </a:rPr>
            </a:b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Für die Schulzeit von zwei Jahren sprechen wir also von 362’000 THB / 10’500.00 CHF.</a:t>
            </a:r>
            <a:b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 Das Jahr 2017 ist bereits bezahlt. Es werden nun noch Einzelspenden für das Jahr 2018 gesucht </a:t>
            </a:r>
            <a:br>
              <a:rPr lang="de-CH" sz="12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</a:br>
            <a:r>
              <a:rPr lang="de-CH" sz="16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(= unser </a:t>
            </a:r>
            <a:r>
              <a:rPr lang="de-CH" sz="1600" b="1" dirty="0" err="1" smtClean="0">
                <a:latin typeface="Bookman Old Style" panose="02050604050505020204" pitchFamily="18" charset="0"/>
                <a:sym typeface="Wingdings" panose="05000000000000000000" pitchFamily="2" charset="2"/>
              </a:rPr>
              <a:t>Charity</a:t>
            </a:r>
            <a:r>
              <a:rPr lang="de-CH" sz="1600" b="1" dirty="0" smtClean="0">
                <a:latin typeface="Bookman Old Style" panose="02050604050505020204" pitchFamily="18" charset="0"/>
                <a:sym typeface="Wingdings" panose="05000000000000000000" pitchFamily="2" charset="2"/>
              </a:rPr>
              <a:t>-Projekt, welches wir gerne mit Eurer Mithilfe unterstützen wollen).</a:t>
            </a:r>
            <a:r>
              <a:rPr lang="de-CH" sz="1200" dirty="0">
                <a:latin typeface="Bookman Old Style" panose="02050604050505020204" pitchFamily="18" charset="0"/>
              </a:rPr>
              <a:t/>
            </a:r>
            <a:br>
              <a:rPr lang="de-CH" sz="1200" dirty="0">
                <a:latin typeface="Bookman Old Style" panose="02050604050505020204" pitchFamily="18" charset="0"/>
              </a:rPr>
            </a:br>
            <a:r>
              <a:rPr lang="de-CH" sz="1100" dirty="0">
                <a:latin typeface="Bookman Old Style" panose="02050604050505020204" pitchFamily="18" charset="0"/>
              </a:rPr>
              <a:t/>
            </a:r>
            <a:br>
              <a:rPr lang="de-CH" sz="1100" dirty="0">
                <a:latin typeface="Bookman Old Style" panose="02050604050505020204" pitchFamily="18" charset="0"/>
              </a:rPr>
            </a:br>
            <a:endParaRPr lang="de-CH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2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83568" y="476672"/>
            <a:ext cx="1962397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CH" dirty="0" err="1" smtClean="0">
                <a:latin typeface="Bookman Old Style" panose="02050604050505020204" pitchFamily="18" charset="0"/>
              </a:rPr>
              <a:t>Charity</a:t>
            </a:r>
            <a:r>
              <a:rPr lang="de-CH" dirty="0" smtClean="0">
                <a:latin typeface="Bookman Old Style" panose="02050604050505020204" pitchFamily="18" charset="0"/>
              </a:rPr>
              <a:t> 40 CHF</a:t>
            </a:r>
            <a:endParaRPr lang="de-CH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Bildergebnis für rotary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80" y="260648"/>
            <a:ext cx="1634009" cy="6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0" name="Picture 2" descr="C:\Users\franzb\AppData\Local\Microsoft\Windows\Temporary Internet Files\Content.Outlook\FKH0TEY8\IMG_17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ranzb\AppData\Local\Microsoft\Windows\Temporary Internet Files\Content.Outlook\FKH0TEY8\IMG_18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franzb\AppData\Local\Microsoft\Windows\Temporary Internet Files\Content.Outlook\FKH0TEY8\IMG_178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67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83568" y="476672"/>
            <a:ext cx="1962397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CH" dirty="0" err="1" smtClean="0">
                <a:latin typeface="Bookman Old Style" panose="02050604050505020204" pitchFamily="18" charset="0"/>
              </a:rPr>
              <a:t>Charity</a:t>
            </a:r>
            <a:r>
              <a:rPr lang="de-CH" dirty="0" smtClean="0">
                <a:latin typeface="Bookman Old Style" panose="02050604050505020204" pitchFamily="18" charset="0"/>
              </a:rPr>
              <a:t> 40 CHF</a:t>
            </a:r>
            <a:endParaRPr lang="de-CH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Bildergebnis für rotary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80" y="260648"/>
            <a:ext cx="1634009" cy="6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0" name="Picture 2" descr="C:\Users\franzb\AppData\Local\Microsoft\Windows\Temporary Internet Files\Content.Outlook\FKH0TEY8\IMG_17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ranzb\AppData\Local\Microsoft\Windows\Temporary Internet Files\Content.Outlook\FKH0TEY8\IMG_18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09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83568" y="476672"/>
            <a:ext cx="1962397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CH" dirty="0" err="1" smtClean="0">
                <a:latin typeface="Bookman Old Style" panose="02050604050505020204" pitchFamily="18" charset="0"/>
              </a:rPr>
              <a:t>Charity</a:t>
            </a:r>
            <a:r>
              <a:rPr lang="de-CH" dirty="0" smtClean="0">
                <a:latin typeface="Bookman Old Style" panose="02050604050505020204" pitchFamily="18" charset="0"/>
              </a:rPr>
              <a:t> 40 CHF</a:t>
            </a:r>
            <a:endParaRPr lang="de-CH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Bildergebnis für rotary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80" y="260648"/>
            <a:ext cx="1634009" cy="6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0" name="Picture 2" descr="C:\Users\franzb\AppData\Local\Microsoft\Windows\Temporary Internet Files\Content.Outlook\FKH0TEY8\IMG_179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ranzb\AppData\Local\Microsoft\Windows\Temporary Internet Files\Content.Outlook\FKH0TEY8\IMG_17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990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83568" y="476672"/>
            <a:ext cx="1962397" cy="369332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de-CH" dirty="0" err="1" smtClean="0">
                <a:latin typeface="Bookman Old Style" panose="02050604050505020204" pitchFamily="18" charset="0"/>
              </a:rPr>
              <a:t>Charity</a:t>
            </a:r>
            <a:r>
              <a:rPr lang="de-CH" dirty="0" smtClean="0">
                <a:latin typeface="Bookman Old Style" panose="02050604050505020204" pitchFamily="18" charset="0"/>
              </a:rPr>
              <a:t> 40 CHF</a:t>
            </a:r>
            <a:endParaRPr lang="de-CH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Bildergebnis für rotary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80" y="260648"/>
            <a:ext cx="1634009" cy="67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3074" name="Picture 2" descr="C:\Users\franzb\AppData\Local\Microsoft\Windows\Temporary Internet Files\Content.Outlook\FKH0TEY8\IMG_18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franzb\AppData\Local\Microsoft\Windows\Temporary Internet Files\Content.Outlook\FKH0TEY8\IMG_18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40622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Bildschirmpräsentation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40 Jahre Susanne Rathgeb Andreas Weber Beat Franz</vt:lpstr>
      <vt:lpstr> Thailand Radio SRF-Südostasien-Korrespondentin  Karin Wenger (Schwägerin von Beat Franz) berichtete im Radio über Staatenlose in Thailand – Besuch im Kinderheim House of Grace.   Dabei lernte sie Tä kennen, ein 16-jähriger Junge,  welcher HIV-infisziert ist und  vor zwei Jahren darum auch noch erblindete.     </vt:lpstr>
      <vt:lpstr>   Das Waisenhaus existiert seit 20 Jahren (gegründet von einem Priester, da Eltern solche Kinder aussetzen)  Heute sind es 48 Kinder in diesem bescheidenen Haus.  Es sei wie eine grosse Familie, in der auch die Kinder sich untereinander als Geschwister verstehen und helfen  Als Karin ihn besuchte, sass Tä in einer Ecke und war sehr betrübt.  Er spiele am Wochenende gerne Schlagzeug, doch eigentlich würde er gerne in eine Blindenschule, um zu lernen.  Blindenschulen lehnen ihn jedoch wegen seiner Erkrankung ab.  Thomas Ruprecht, ein Schweizer mit einem Reisebüro in Chanthaburi, klärte mit Karin folgendes ab:  Engagement eines Privatlehrers für drei Tage/Woche, über die nächsten 2 Jahre (1278 Unterrichtsstunden)  Tä und ev. auch ein anderer Junge mit grossen Augenproblemen, könnten damit die 9. Klasse abschliessen.  Es wären zwei Lehrkräfte, die sich das ganze teilen würden, oder auch zusammen die Kinder schulen würden.   Den Lohn für beide Lehrkräfte beträgt 15'000.00 THB/Monat.   Dazu kommen noch Lehrmittel von etwa 1'500.00 bis 2'000.00 THB.  Für die Schulzeit von zwei Jahren sprechen wir also von 362’000 THB / 10’500.00 CHF.  Das Jahr 2017 ist bereits bezahlt. Es werden nun noch Einzelspenden für das Jahr 2018 gesucht  (= unser Charity-Projekt, welches wir gerne mit Eurer Mithilfe unterstützen wollen).  </vt:lpstr>
      <vt:lpstr>PowerPoint-Präsentation</vt:lpstr>
      <vt:lpstr>PowerPoint-Präsentation</vt:lpstr>
      <vt:lpstr>PowerPoint-Präsentation</vt:lpstr>
      <vt:lpstr>PowerPoint-Präsentation</vt:lpstr>
    </vt:vector>
  </TitlesOfParts>
  <Company>Notariate des Kantons Zuerich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 Jahre Susanne Rathgeb Andreas Weber Beat Franz</dc:title>
  <dc:creator>Franz Beat (Notariat Bülach)</dc:creator>
  <cp:lastModifiedBy>Moritzi Vrena</cp:lastModifiedBy>
  <cp:revision>7</cp:revision>
  <cp:lastPrinted>2017-07-26T06:56:31Z</cp:lastPrinted>
  <dcterms:created xsi:type="dcterms:W3CDTF">2017-07-20T13:21:21Z</dcterms:created>
  <dcterms:modified xsi:type="dcterms:W3CDTF">2017-07-26T06:59:03Z</dcterms:modified>
</cp:coreProperties>
</file>